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84" r:id="rId24"/>
    <p:sldId id="279" r:id="rId25"/>
    <p:sldId id="280" r:id="rId26"/>
    <p:sldId id="283" r:id="rId27"/>
    <p:sldId id="281" r:id="rId28"/>
    <p:sldId id="282"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4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838C19-A0B9-7540-A80F-FD24362FCE1B}" type="datetimeFigureOut">
              <a:rPr lang="en-US" smtClean="0"/>
              <a:t>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7693-0201-1F4E-8D79-3069D007B1D2}" type="slidenum">
              <a:rPr lang="en-US" smtClean="0"/>
              <a:t>‹#›</a:t>
            </a:fld>
            <a:endParaRPr lang="en-US"/>
          </a:p>
        </p:txBody>
      </p:sp>
    </p:spTree>
    <p:extLst>
      <p:ext uri="{BB962C8B-B14F-4D97-AF65-F5344CB8AC3E}">
        <p14:creationId xmlns:p14="http://schemas.microsoft.com/office/powerpoint/2010/main" val="73505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38C19-A0B9-7540-A80F-FD24362FCE1B}" type="datetimeFigureOut">
              <a:rPr lang="en-US" smtClean="0"/>
              <a:t>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7693-0201-1F4E-8D79-3069D007B1D2}" type="slidenum">
              <a:rPr lang="en-US" smtClean="0"/>
              <a:t>‹#›</a:t>
            </a:fld>
            <a:endParaRPr lang="en-US"/>
          </a:p>
        </p:txBody>
      </p:sp>
    </p:spTree>
    <p:extLst>
      <p:ext uri="{BB962C8B-B14F-4D97-AF65-F5344CB8AC3E}">
        <p14:creationId xmlns:p14="http://schemas.microsoft.com/office/powerpoint/2010/main" val="177116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38C19-A0B9-7540-A80F-FD24362FCE1B}" type="datetimeFigureOut">
              <a:rPr lang="en-US" smtClean="0"/>
              <a:t>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7693-0201-1F4E-8D79-3069D007B1D2}" type="slidenum">
              <a:rPr lang="en-US" smtClean="0"/>
              <a:t>‹#›</a:t>
            </a:fld>
            <a:endParaRPr lang="en-US"/>
          </a:p>
        </p:txBody>
      </p:sp>
    </p:spTree>
    <p:extLst>
      <p:ext uri="{BB962C8B-B14F-4D97-AF65-F5344CB8AC3E}">
        <p14:creationId xmlns:p14="http://schemas.microsoft.com/office/powerpoint/2010/main" val="287356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38C19-A0B9-7540-A80F-FD24362FCE1B}" type="datetimeFigureOut">
              <a:rPr lang="en-US" smtClean="0"/>
              <a:t>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7693-0201-1F4E-8D79-3069D007B1D2}" type="slidenum">
              <a:rPr lang="en-US" smtClean="0"/>
              <a:t>‹#›</a:t>
            </a:fld>
            <a:endParaRPr lang="en-US"/>
          </a:p>
        </p:txBody>
      </p:sp>
    </p:spTree>
    <p:extLst>
      <p:ext uri="{BB962C8B-B14F-4D97-AF65-F5344CB8AC3E}">
        <p14:creationId xmlns:p14="http://schemas.microsoft.com/office/powerpoint/2010/main" val="119537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838C19-A0B9-7540-A80F-FD24362FCE1B}" type="datetimeFigureOut">
              <a:rPr lang="en-US" smtClean="0"/>
              <a:t>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E7693-0201-1F4E-8D79-3069D007B1D2}" type="slidenum">
              <a:rPr lang="en-US" smtClean="0"/>
              <a:t>‹#›</a:t>
            </a:fld>
            <a:endParaRPr lang="en-US"/>
          </a:p>
        </p:txBody>
      </p:sp>
    </p:spTree>
    <p:extLst>
      <p:ext uri="{BB962C8B-B14F-4D97-AF65-F5344CB8AC3E}">
        <p14:creationId xmlns:p14="http://schemas.microsoft.com/office/powerpoint/2010/main" val="209388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838C19-A0B9-7540-A80F-FD24362FCE1B}" type="datetimeFigureOut">
              <a:rPr lang="en-US" smtClean="0"/>
              <a:t>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E7693-0201-1F4E-8D79-3069D007B1D2}" type="slidenum">
              <a:rPr lang="en-US" smtClean="0"/>
              <a:t>‹#›</a:t>
            </a:fld>
            <a:endParaRPr lang="en-US"/>
          </a:p>
        </p:txBody>
      </p:sp>
    </p:spTree>
    <p:extLst>
      <p:ext uri="{BB962C8B-B14F-4D97-AF65-F5344CB8AC3E}">
        <p14:creationId xmlns:p14="http://schemas.microsoft.com/office/powerpoint/2010/main" val="55933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838C19-A0B9-7540-A80F-FD24362FCE1B}" type="datetimeFigureOut">
              <a:rPr lang="en-US" smtClean="0"/>
              <a:t>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8E7693-0201-1F4E-8D79-3069D007B1D2}" type="slidenum">
              <a:rPr lang="en-US" smtClean="0"/>
              <a:t>‹#›</a:t>
            </a:fld>
            <a:endParaRPr lang="en-US"/>
          </a:p>
        </p:txBody>
      </p:sp>
    </p:spTree>
    <p:extLst>
      <p:ext uri="{BB962C8B-B14F-4D97-AF65-F5344CB8AC3E}">
        <p14:creationId xmlns:p14="http://schemas.microsoft.com/office/powerpoint/2010/main" val="305251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838C19-A0B9-7540-A80F-FD24362FCE1B}" type="datetimeFigureOut">
              <a:rPr lang="en-US" smtClean="0"/>
              <a:t>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8E7693-0201-1F4E-8D79-3069D007B1D2}" type="slidenum">
              <a:rPr lang="en-US" smtClean="0"/>
              <a:t>‹#›</a:t>
            </a:fld>
            <a:endParaRPr lang="en-US"/>
          </a:p>
        </p:txBody>
      </p:sp>
    </p:spTree>
    <p:extLst>
      <p:ext uri="{BB962C8B-B14F-4D97-AF65-F5344CB8AC3E}">
        <p14:creationId xmlns:p14="http://schemas.microsoft.com/office/powerpoint/2010/main" val="156226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38C19-A0B9-7540-A80F-FD24362FCE1B}" type="datetimeFigureOut">
              <a:rPr lang="en-US" smtClean="0"/>
              <a:t>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8E7693-0201-1F4E-8D79-3069D007B1D2}" type="slidenum">
              <a:rPr lang="en-US" smtClean="0"/>
              <a:t>‹#›</a:t>
            </a:fld>
            <a:endParaRPr lang="en-US"/>
          </a:p>
        </p:txBody>
      </p:sp>
    </p:spTree>
    <p:extLst>
      <p:ext uri="{BB962C8B-B14F-4D97-AF65-F5344CB8AC3E}">
        <p14:creationId xmlns:p14="http://schemas.microsoft.com/office/powerpoint/2010/main" val="285056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38C19-A0B9-7540-A80F-FD24362FCE1B}" type="datetimeFigureOut">
              <a:rPr lang="en-US" smtClean="0"/>
              <a:t>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E7693-0201-1F4E-8D79-3069D007B1D2}" type="slidenum">
              <a:rPr lang="en-US" smtClean="0"/>
              <a:t>‹#›</a:t>
            </a:fld>
            <a:endParaRPr lang="en-US"/>
          </a:p>
        </p:txBody>
      </p:sp>
    </p:spTree>
    <p:extLst>
      <p:ext uri="{BB962C8B-B14F-4D97-AF65-F5344CB8AC3E}">
        <p14:creationId xmlns:p14="http://schemas.microsoft.com/office/powerpoint/2010/main" val="291370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38C19-A0B9-7540-A80F-FD24362FCE1B}" type="datetimeFigureOut">
              <a:rPr lang="en-US" smtClean="0"/>
              <a:t>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E7693-0201-1F4E-8D79-3069D007B1D2}" type="slidenum">
              <a:rPr lang="en-US" smtClean="0"/>
              <a:t>‹#›</a:t>
            </a:fld>
            <a:endParaRPr lang="en-US"/>
          </a:p>
        </p:txBody>
      </p:sp>
    </p:spTree>
    <p:extLst>
      <p:ext uri="{BB962C8B-B14F-4D97-AF65-F5344CB8AC3E}">
        <p14:creationId xmlns:p14="http://schemas.microsoft.com/office/powerpoint/2010/main" val="29472827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38C19-A0B9-7540-A80F-FD24362FCE1B}" type="datetimeFigureOut">
              <a:rPr lang="en-US" smtClean="0"/>
              <a:t>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E7693-0201-1F4E-8D79-3069D007B1D2}" type="slidenum">
              <a:rPr lang="en-US" smtClean="0"/>
              <a:t>‹#›</a:t>
            </a:fld>
            <a:endParaRPr lang="en-US"/>
          </a:p>
        </p:txBody>
      </p:sp>
    </p:spTree>
    <p:extLst>
      <p:ext uri="{BB962C8B-B14F-4D97-AF65-F5344CB8AC3E}">
        <p14:creationId xmlns:p14="http://schemas.microsoft.com/office/powerpoint/2010/main" val="1274200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KJIfQzxdY1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Apple Products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377760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PROS and CONS Operating System</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dirty="0" smtClean="0"/>
              <a:t>PC</a:t>
            </a:r>
            <a:endParaRPr lang="en-US" dirty="0"/>
          </a:p>
          <a:p>
            <a:pPr algn="l"/>
            <a:r>
              <a:rPr lang="en-US" sz="2800" dirty="0"/>
              <a:t>Computers, world-over, mainly run on the Microsoft Windows operating system. Easy access and being comparatively easy to set up, most PCs come with some variant of Windows pre-loaded on them. As it caters to more than 90% of computer users, almost all software are designed for Windows PCs. Another feature of the personal computer is the fact that you can choose to have two operating systems on it (two versions of Windows), or if you really want, you can even configure it to have Microsoft Windows and Apple OS on board, although it would be a bit more complicated to set up.</a:t>
            </a:r>
          </a:p>
          <a:p>
            <a:r>
              <a:rPr lang="en-US" dirty="0"/>
              <a:t> </a:t>
            </a:r>
          </a:p>
          <a:p>
            <a:r>
              <a:rPr lang="en-US" dirty="0"/>
              <a:t>Mac</a:t>
            </a:r>
          </a:p>
          <a:p>
            <a:r>
              <a:rPr lang="en-US" dirty="0"/>
              <a:t>The iMac runs the much acclaimed Apple proprietary, Mac OS. In addition to this, users can also opt in for a dual-boot configuration, wherein one can boot either into Mac OS or Windows as and when one wishes to do so.</a:t>
            </a:r>
            <a:r>
              <a:rPr lang="en-US" dirty="0" smtClean="0">
                <a:effectLst/>
              </a:rPr>
              <a:t> </a:t>
            </a:r>
            <a:endParaRPr lang="en-US" sz="2800" dirty="0"/>
          </a:p>
        </p:txBody>
      </p:sp>
    </p:spTree>
    <p:extLst>
      <p:ext uri="{BB962C8B-B14F-4D97-AF65-F5344CB8AC3E}">
        <p14:creationId xmlns:p14="http://schemas.microsoft.com/office/powerpoint/2010/main" val="9721489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PROS and CONS Operating System</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dirty="0" smtClean="0"/>
              <a:t>MAC</a:t>
            </a:r>
            <a:endParaRPr lang="en-US" dirty="0"/>
          </a:p>
          <a:p>
            <a:pPr algn="l"/>
            <a:r>
              <a:rPr lang="en-US" sz="2800" dirty="0" smtClean="0"/>
              <a:t>The </a:t>
            </a:r>
            <a:r>
              <a:rPr lang="en-US" sz="2800" dirty="0"/>
              <a:t>iMac runs the much acclaimed Apple proprietary, Mac OS. In addition to this, users can also opt in for a dual-boot configuration, wherein one can boot either into Mac OS or Windows as and when one wishes to do so.</a:t>
            </a:r>
            <a:r>
              <a:rPr lang="en-US" sz="2800" dirty="0" smtClean="0">
                <a:effectLst/>
              </a:rPr>
              <a:t> </a:t>
            </a:r>
            <a:endParaRPr lang="en-US" sz="2800" dirty="0"/>
          </a:p>
        </p:txBody>
      </p:sp>
    </p:spTree>
    <p:extLst>
      <p:ext uri="{BB962C8B-B14F-4D97-AF65-F5344CB8AC3E}">
        <p14:creationId xmlns:p14="http://schemas.microsoft.com/office/powerpoint/2010/main" val="118956118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PROS and CONS Compatibility</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dirty="0"/>
              <a:t>PC</a:t>
            </a:r>
          </a:p>
          <a:p>
            <a:pPr algn="l"/>
            <a:r>
              <a:rPr lang="en-US" sz="2800" dirty="0"/>
              <a:t>When you compare the computer operating systems, or study a Mac vs. Windows pros-cons list, you will find that PCs are always backward compatible. This is a major advantage that they have over Macs. New operating systems like Windows 7 can be run on a relatively old PC without much of a hassle. Almost all the software available in the market are Windows compatible, and run smoothly on PCs with the required </a:t>
            </a:r>
            <a:r>
              <a:rPr lang="en-US" sz="2800" dirty="0" err="1"/>
              <a:t>config</a:t>
            </a:r>
            <a:r>
              <a:rPr lang="en-US" sz="2800" dirty="0"/>
              <a:t>.</a:t>
            </a:r>
          </a:p>
        </p:txBody>
      </p:sp>
    </p:spTree>
    <p:extLst>
      <p:ext uri="{BB962C8B-B14F-4D97-AF65-F5344CB8AC3E}">
        <p14:creationId xmlns:p14="http://schemas.microsoft.com/office/powerpoint/2010/main" val="23999009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PROS and CONS Compatibility</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dirty="0"/>
              <a:t>Mac</a:t>
            </a:r>
          </a:p>
          <a:p>
            <a:pPr algn="l"/>
            <a:r>
              <a:rPr lang="en-US" sz="2800" dirty="0"/>
              <a:t>A major chink in the iMac's armor is the fact that they are not backward compatible. Simply put, it means that most newer Apple Mac </a:t>
            </a:r>
            <a:r>
              <a:rPr lang="en-US" sz="2800" dirty="0" err="1"/>
              <a:t>OSes</a:t>
            </a:r>
            <a:r>
              <a:rPr lang="en-US" sz="2800" dirty="0"/>
              <a:t> will not run on older versions of their iMacs. So, OS X Lion will not run on a Mac Mini, for instance. Also, not all software in the market are designed to run on Mac OS, although most newer software and applications are compatible with both Windows and Mac. In either scenario, as the newer generation of Macintoshes support both Mac OS and Windows, this shouldn't really be much of a problem.</a:t>
            </a:r>
            <a:r>
              <a:rPr lang="en-US" sz="2800" dirty="0" smtClean="0">
                <a:effectLst/>
              </a:rPr>
              <a:t> </a:t>
            </a:r>
            <a:endParaRPr lang="en-US" sz="2800" dirty="0"/>
          </a:p>
        </p:txBody>
      </p:sp>
    </p:spTree>
    <p:extLst>
      <p:ext uri="{BB962C8B-B14F-4D97-AF65-F5344CB8AC3E}">
        <p14:creationId xmlns:p14="http://schemas.microsoft.com/office/powerpoint/2010/main" val="11110943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PROS and CONS Looks and User Interface</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sz="2600" dirty="0"/>
              <a:t>PC</a:t>
            </a:r>
          </a:p>
          <a:p>
            <a:pPr algn="l"/>
            <a:r>
              <a:rPr lang="en-US" sz="2600" dirty="0"/>
              <a:t>Personal computers these days, are no longer the ugly and cumbersome eyesores they used to be. In fact, the ugly duckling seems to have transformed itself into a beautiful and powerful swan! Apart from just the processing power, people these days opt for beautiful showpieces to add to the aesthetics of the house. To match up to this, MS Windows, the main OS for these elegant machines, is something that is rather simple to use, more so, because over the years, most of us have gotten used to the interface. The newer versions of Windows, ironically, take a leaf out of their supposed complicated-to-use-rival, the Mac OS, and are even more fine-tuned to try to enhance the entire user experience, with a more polished look.</a:t>
            </a:r>
          </a:p>
          <a:p>
            <a:pPr algn="l"/>
            <a:endParaRPr lang="en-US" sz="2800" dirty="0"/>
          </a:p>
        </p:txBody>
      </p:sp>
    </p:spTree>
    <p:extLst>
      <p:ext uri="{BB962C8B-B14F-4D97-AF65-F5344CB8AC3E}">
        <p14:creationId xmlns:p14="http://schemas.microsoft.com/office/powerpoint/2010/main" val="5310118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PROS and CONS Looks and User Interface</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sz="2800" dirty="0"/>
              <a:t>Mac</a:t>
            </a:r>
          </a:p>
          <a:p>
            <a:pPr algn="l"/>
            <a:r>
              <a:rPr lang="en-US" sz="2600" dirty="0"/>
              <a:t>Till the introduction of the Macintosh, which was a totally new breed of computing machines, all computers in the market were always seen as big ugly pieces of equipment. With the Mac, Apple changed the world's outlook towards computers. With their compact and beautiful form factor, iMacs these days are absolutely gorgeous, and now even offer up to 27" of real estate in terms of screen size. This is topped up with a very refined, and contrary to popular belief, a very easy-to-use OS. The Mac </a:t>
            </a:r>
            <a:r>
              <a:rPr lang="en-US" sz="2600" dirty="0" err="1"/>
              <a:t>OSes</a:t>
            </a:r>
            <a:r>
              <a:rPr lang="en-US" sz="2600" dirty="0"/>
              <a:t> have always been quite a spectacle, with their real smooth buttery user interface. Mac </a:t>
            </a:r>
            <a:r>
              <a:rPr lang="en-US" sz="2600" dirty="0" err="1"/>
              <a:t>OSes</a:t>
            </a:r>
            <a:r>
              <a:rPr lang="en-US" sz="2600" dirty="0"/>
              <a:t> have often been mistaken to be extremely complicated to use, wherein in fact, it is actually one of the best interfaces to work with.</a:t>
            </a:r>
            <a:r>
              <a:rPr lang="en-US" sz="2600" dirty="0" smtClean="0">
                <a:effectLst/>
              </a:rPr>
              <a:t> </a:t>
            </a:r>
            <a:endParaRPr lang="en-US" sz="2600" dirty="0"/>
          </a:p>
        </p:txBody>
      </p:sp>
    </p:spTree>
    <p:extLst>
      <p:ext uri="{BB962C8B-B14F-4D97-AF65-F5344CB8AC3E}">
        <p14:creationId xmlns:p14="http://schemas.microsoft.com/office/powerpoint/2010/main" val="29660273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PROS and CONS Security</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sz="2800" dirty="0"/>
              <a:t>PC</a:t>
            </a:r>
          </a:p>
          <a:p>
            <a:pPr algn="l"/>
            <a:r>
              <a:rPr lang="en-US" sz="2800" dirty="0"/>
              <a:t>Security is by far the biggest issue that bothers PC users all over the world. With the Internet boom, which has made Internet connectivity easily available and very affordable, computers everywhere face a constant threat of being attacked by viruses and hackers. Cyber crime is also on the rise, with identity theft and phishing being very rampant. Personal computers are very vulnerable to these attacks, as they are the most widely used computing machines, and their many loopholes have been exposed and exploited by hackers and the many viruses on the prowl.</a:t>
            </a:r>
          </a:p>
          <a:p>
            <a:pPr algn="l"/>
            <a:endParaRPr lang="en-US" sz="2600" dirty="0"/>
          </a:p>
        </p:txBody>
      </p:sp>
    </p:spTree>
    <p:extLst>
      <p:ext uri="{BB962C8B-B14F-4D97-AF65-F5344CB8AC3E}">
        <p14:creationId xmlns:p14="http://schemas.microsoft.com/office/powerpoint/2010/main" val="37905930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PROS and CONS Security</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sz="2800" dirty="0"/>
              <a:t>Mac</a:t>
            </a:r>
          </a:p>
          <a:p>
            <a:pPr algn="l"/>
            <a:r>
              <a:rPr lang="en-US" sz="2800" dirty="0"/>
              <a:t>Security is one area that Apple has always flaunted as one of the biggest strengths of the iMac. The Mac is at a much lesser risk of being under attack from malicious software and hackers because of its security features.</a:t>
            </a:r>
          </a:p>
          <a:p>
            <a:pPr algn="l"/>
            <a:endParaRPr lang="en-US" sz="2600" dirty="0"/>
          </a:p>
        </p:txBody>
      </p:sp>
    </p:spTree>
    <p:extLst>
      <p:ext uri="{BB962C8B-B14F-4D97-AF65-F5344CB8AC3E}">
        <p14:creationId xmlns:p14="http://schemas.microsoft.com/office/powerpoint/2010/main" val="6547188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PROS and CONS User Base</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sz="2800" dirty="0"/>
              <a:t>PC</a:t>
            </a:r>
          </a:p>
          <a:p>
            <a:pPr algn="l"/>
            <a:r>
              <a:rPr lang="en-US" sz="2800" dirty="0"/>
              <a:t>The fact that personal computers have been in the market even before the whole idea of the Macs was conceived, gave them a huge and almost unassailable lead. PCs rule the market, with about 70% of the market share to their name. They cater to a huge segment of the society, right from the basic personal computers at home, up to advanced computers used in corporates for programming and data processing. Hardcore gamers too prefer PCs because they can be easily customized, and you wouldn't need to pay an arm and a leg to buy one, unlike an iMac with a similar configuration.</a:t>
            </a:r>
          </a:p>
          <a:p>
            <a:pPr algn="l"/>
            <a:endParaRPr lang="en-US" sz="2600" dirty="0"/>
          </a:p>
        </p:txBody>
      </p:sp>
    </p:spTree>
    <p:extLst>
      <p:ext uri="{BB962C8B-B14F-4D97-AF65-F5344CB8AC3E}">
        <p14:creationId xmlns:p14="http://schemas.microsoft.com/office/powerpoint/2010/main" val="9006877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PROS and CONS User Base</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sz="2800" dirty="0"/>
              <a:t>Mac</a:t>
            </a:r>
          </a:p>
          <a:p>
            <a:pPr algn="l"/>
            <a:r>
              <a:rPr lang="en-US" sz="2400" dirty="0"/>
              <a:t>Although the market share for the iMac has grown by notches, it still only accounts for a paltry 10% of the consumer market. Apple has always targeted a niche group of consumers, and hasn't wavered from its approach a lot. The concept that Apple follows is to service the premium share of the market, and not compromise on quality, even if this results in a lower market share. iMacs are preferred over the conventional computers in the field of animation, visual effects and sound editing. This is mainly because certain advanced editing and designing software used in these fields are compatible on machines running the Mac OS. Also some offices use the iMac more for its aesthetic appeal. For the affluent class, their iMacs are their status symbols, although the scenario has changed quite a bit lately.</a:t>
            </a:r>
            <a:r>
              <a:rPr lang="en-US" sz="2400" dirty="0" smtClean="0">
                <a:effectLst/>
              </a:rPr>
              <a:t> </a:t>
            </a:r>
            <a:endParaRPr lang="en-US" sz="2400" dirty="0"/>
          </a:p>
        </p:txBody>
      </p:sp>
    </p:spTree>
    <p:extLst>
      <p:ext uri="{BB962C8B-B14F-4D97-AF65-F5344CB8AC3E}">
        <p14:creationId xmlns:p14="http://schemas.microsoft.com/office/powerpoint/2010/main" val="17865647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US" dirty="0" smtClean="0"/>
              <a:t>Apple Products</a:t>
            </a:r>
            <a:endParaRPr lang="en-US" dirty="0"/>
          </a:p>
        </p:txBody>
      </p:sp>
      <p:sp>
        <p:nvSpPr>
          <p:cNvPr id="3" name="Subtitle 2"/>
          <p:cNvSpPr>
            <a:spLocks noGrp="1"/>
          </p:cNvSpPr>
          <p:nvPr>
            <p:ph type="subTitle" idx="1"/>
          </p:nvPr>
        </p:nvSpPr>
        <p:spPr>
          <a:xfrm>
            <a:off x="1371600" y="2133600"/>
            <a:ext cx="6400800" cy="1752600"/>
          </a:xfrm>
        </p:spPr>
        <p:txBody>
          <a:bodyPr>
            <a:noAutofit/>
          </a:bodyPr>
          <a:lstStyle/>
          <a:p>
            <a:pPr marL="457200" indent="-457200" algn="l">
              <a:buFont typeface="Arial"/>
              <a:buChar char="•"/>
            </a:pPr>
            <a:r>
              <a:rPr lang="en-US" dirty="0" smtClean="0"/>
              <a:t>Mac Pro</a:t>
            </a:r>
          </a:p>
          <a:p>
            <a:pPr marL="457200" indent="-457200" algn="l">
              <a:buFont typeface="Arial"/>
              <a:buChar char="•"/>
            </a:pPr>
            <a:r>
              <a:rPr lang="en-US" dirty="0" smtClean="0"/>
              <a:t>IMAC</a:t>
            </a:r>
          </a:p>
          <a:p>
            <a:pPr marL="457200" indent="-457200" algn="l">
              <a:buFont typeface="Arial"/>
              <a:buChar char="•"/>
            </a:pPr>
            <a:r>
              <a:rPr lang="en-US" dirty="0" smtClean="0"/>
              <a:t>IPAD</a:t>
            </a:r>
          </a:p>
          <a:p>
            <a:pPr marL="457200" indent="-457200" algn="l">
              <a:buFont typeface="Arial"/>
              <a:buChar char="•"/>
            </a:pPr>
            <a:r>
              <a:rPr lang="en-US" dirty="0" smtClean="0"/>
              <a:t>IPHONE</a:t>
            </a:r>
            <a:endParaRPr lang="en-US" dirty="0"/>
          </a:p>
        </p:txBody>
      </p:sp>
    </p:spTree>
    <p:extLst>
      <p:ext uri="{BB962C8B-B14F-4D97-AF65-F5344CB8AC3E}">
        <p14:creationId xmlns:p14="http://schemas.microsoft.com/office/powerpoint/2010/main" val="638614466"/>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PROS and CONS Price</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sz="2800" dirty="0"/>
              <a:t>PC</a:t>
            </a:r>
          </a:p>
          <a:p>
            <a:pPr algn="l"/>
            <a:r>
              <a:rPr lang="en-US" sz="2800" dirty="0"/>
              <a:t>With production costs coming down drastically, and a lot more players entering the PC manufacturing industry, you can get yourself a computer with a decent configuration for </a:t>
            </a:r>
            <a:r>
              <a:rPr lang="en-US" sz="2800" dirty="0" smtClean="0"/>
              <a:t>less </a:t>
            </a:r>
            <a:r>
              <a:rPr lang="en-US" sz="2800" dirty="0"/>
              <a:t>than a basic television set. What also helps to make them so popular is the fact that the software for PCs is easily available and at really low rates. Computers no longer seem to be a luxury but instead have become an essential part of daily life for people.</a:t>
            </a:r>
          </a:p>
          <a:p>
            <a:pPr algn="l"/>
            <a:r>
              <a:rPr lang="en-US" sz="2800" dirty="0"/>
              <a:t> </a:t>
            </a:r>
          </a:p>
          <a:p>
            <a:pPr algn="l"/>
            <a:r>
              <a:rPr lang="en-US" sz="2400" dirty="0" smtClean="0">
                <a:effectLst/>
              </a:rPr>
              <a:t> </a:t>
            </a:r>
            <a:endParaRPr lang="en-US" sz="2400" dirty="0"/>
          </a:p>
        </p:txBody>
      </p:sp>
    </p:spTree>
    <p:extLst>
      <p:ext uri="{BB962C8B-B14F-4D97-AF65-F5344CB8AC3E}">
        <p14:creationId xmlns:p14="http://schemas.microsoft.com/office/powerpoint/2010/main" val="16590004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PROS and CONS Price</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sz="2800" dirty="0"/>
              <a:t>Mac</a:t>
            </a:r>
          </a:p>
          <a:p>
            <a:pPr algn="l"/>
            <a:r>
              <a:rPr lang="en-US" sz="2800" dirty="0"/>
              <a:t>Most people will shout out "Highway robbery", the moment they hear the mention of Apple, and sadly, the iMac does little to change this notion. The iMac undoubtedly makes you feel a part of an elite group, but it comes at a premium. All-In-One computers these days offer the same, and at times, a better experience, both in terms of looks and performance at a much lower price. But the fact remains that once you've had a 'bite' of an Apple, you just can't seem to have enough of it, of course, that is if you can afford it.</a:t>
            </a:r>
          </a:p>
        </p:txBody>
      </p:sp>
    </p:spTree>
    <p:extLst>
      <p:ext uri="{BB962C8B-B14F-4D97-AF65-F5344CB8AC3E}">
        <p14:creationId xmlns:p14="http://schemas.microsoft.com/office/powerpoint/2010/main" val="34876983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PROS and CONS Summary</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pPr algn="l"/>
            <a:r>
              <a:rPr lang="en-US" sz="2800" dirty="0">
                <a:solidFill>
                  <a:schemeClr val="accent1"/>
                </a:solidFill>
              </a:rPr>
              <a:t>Over the years, personal computers and Macs have learned to co-exist, with one being hugely popular with the masses and the other still choosing to cater to a niche group of users. At the end of the day, it all boils down to the user's requirement. While Apple bashers and PC haters will always look to belittle the other, trying to compare the two would really be like choosing between 'apples' and oranges! I rest my case.</a:t>
            </a:r>
            <a:r>
              <a:rPr lang="en-US" sz="2800" dirty="0" smtClean="0">
                <a:solidFill>
                  <a:schemeClr val="accent1"/>
                </a:solidFill>
                <a:effectLst/>
              </a:rPr>
              <a:t> </a:t>
            </a:r>
            <a:endParaRPr lang="en-US" sz="2800" dirty="0">
              <a:solidFill>
                <a:schemeClr val="accent1"/>
              </a:solidFill>
            </a:endParaRPr>
          </a:p>
        </p:txBody>
      </p:sp>
    </p:spTree>
    <p:extLst>
      <p:ext uri="{BB962C8B-B14F-4D97-AF65-F5344CB8AC3E}">
        <p14:creationId xmlns:p14="http://schemas.microsoft.com/office/powerpoint/2010/main" val="12177371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dirty="0" smtClean="0"/>
              <a:t>What is the ICLOUD???</a:t>
            </a:r>
          </a:p>
          <a:p>
            <a:endParaRPr lang="en-US" dirty="0" smtClean="0"/>
          </a:p>
          <a:p>
            <a:pPr marL="0" indent="0">
              <a:buNone/>
            </a:pPr>
            <a:r>
              <a:rPr lang="en-US" dirty="0" smtClean="0">
                <a:hlinkClick r:id="rId2"/>
              </a:rPr>
              <a:t>ICOUD Explained</a:t>
            </a:r>
            <a:endParaRPr lang="en-US" dirty="0"/>
          </a:p>
        </p:txBody>
      </p:sp>
    </p:spTree>
    <p:extLst>
      <p:ext uri="{BB962C8B-B14F-4D97-AF65-F5344CB8AC3E}">
        <p14:creationId xmlns:p14="http://schemas.microsoft.com/office/powerpoint/2010/main" val="2870955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cloud 2.jpg"/>
          <p:cNvPicPr>
            <a:picLocks noGrp="1" noChangeAspect="1"/>
          </p:cNvPicPr>
          <p:nvPr>
            <p:ph idx="1"/>
          </p:nvPr>
        </p:nvPicPr>
        <p:blipFill>
          <a:blip r:embed="rId2">
            <a:extLst>
              <a:ext uri="{28A0092B-C50C-407E-A947-70E740481C1C}">
                <a14:useLocalDpi xmlns:a14="http://schemas.microsoft.com/office/drawing/2010/main" val="0"/>
              </a:ext>
            </a:extLst>
          </a:blip>
          <a:srcRect l="11492" r="11492"/>
          <a:stretch>
            <a:fillRect/>
          </a:stretch>
        </p:blipFill>
        <p:spPr/>
      </p:pic>
    </p:spTree>
    <p:extLst>
      <p:ext uri="{BB962C8B-B14F-4D97-AF65-F5344CB8AC3E}">
        <p14:creationId xmlns:p14="http://schemas.microsoft.com/office/powerpoint/2010/main" val="9101407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cloud 1.jpg"/>
          <p:cNvPicPr>
            <a:picLocks noGrp="1" noChangeAspect="1"/>
          </p:cNvPicPr>
          <p:nvPr>
            <p:ph idx="1"/>
          </p:nvPr>
        </p:nvPicPr>
        <p:blipFill>
          <a:blip r:embed="rId2">
            <a:extLst>
              <a:ext uri="{28A0092B-C50C-407E-A947-70E740481C1C}">
                <a14:useLocalDpi xmlns:a14="http://schemas.microsoft.com/office/drawing/2010/main" val="0"/>
              </a:ext>
            </a:extLst>
          </a:blip>
          <a:srcRect t="7230" b="7230"/>
          <a:stretch>
            <a:fillRect/>
          </a:stretch>
        </p:blipFill>
        <p:spPr>
          <a:xfrm>
            <a:off x="457200" y="558800"/>
            <a:ext cx="8229600" cy="5567363"/>
          </a:xfrm>
        </p:spPr>
      </p:pic>
    </p:spTree>
    <p:extLst>
      <p:ext uri="{BB962C8B-B14F-4D97-AF65-F5344CB8AC3E}">
        <p14:creationId xmlns:p14="http://schemas.microsoft.com/office/powerpoint/2010/main" val="13510844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cloud 3.jpg"/>
          <p:cNvPicPr>
            <a:picLocks noGrp="1" noChangeAspect="1"/>
          </p:cNvPicPr>
          <p:nvPr>
            <p:ph idx="1"/>
          </p:nvPr>
        </p:nvPicPr>
        <p:blipFill>
          <a:blip r:embed="rId2">
            <a:extLst>
              <a:ext uri="{28A0092B-C50C-407E-A947-70E740481C1C}">
                <a14:useLocalDpi xmlns:a14="http://schemas.microsoft.com/office/drawing/2010/main" val="0"/>
              </a:ext>
            </a:extLst>
          </a:blip>
          <a:srcRect l="3005" r="3005"/>
          <a:stretch>
            <a:fillRect/>
          </a:stretch>
        </p:blipFill>
        <p:spPr>
          <a:xfrm>
            <a:off x="457200" y="355600"/>
            <a:ext cx="8229600" cy="6261100"/>
          </a:xfrm>
        </p:spPr>
      </p:pic>
    </p:spTree>
    <p:extLst>
      <p:ext uri="{BB962C8B-B14F-4D97-AF65-F5344CB8AC3E}">
        <p14:creationId xmlns:p14="http://schemas.microsoft.com/office/powerpoint/2010/main" val="27075671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Icloud 4.jpg"/>
          <p:cNvPicPr>
            <a:picLocks noGrp="1" noChangeAspect="1"/>
          </p:cNvPicPr>
          <p:nvPr>
            <p:ph idx="1"/>
          </p:nvPr>
        </p:nvPicPr>
        <p:blipFill>
          <a:blip r:embed="rId2">
            <a:extLst>
              <a:ext uri="{28A0092B-C50C-407E-A947-70E740481C1C}">
                <a14:useLocalDpi xmlns:a14="http://schemas.microsoft.com/office/drawing/2010/main" val="0"/>
              </a:ext>
            </a:extLst>
          </a:blip>
          <a:srcRect t="2552" b="2552"/>
          <a:stretch>
            <a:fillRect/>
          </a:stretch>
        </p:blipFill>
        <p:spPr/>
      </p:pic>
    </p:spTree>
    <p:extLst>
      <p:ext uri="{BB962C8B-B14F-4D97-AF65-F5344CB8AC3E}">
        <p14:creationId xmlns:p14="http://schemas.microsoft.com/office/powerpoint/2010/main" val="42043979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Icloud 5.jpg"/>
          <p:cNvPicPr>
            <a:picLocks noGrp="1" noChangeAspect="1"/>
          </p:cNvPicPr>
          <p:nvPr>
            <p:ph idx="1"/>
          </p:nvPr>
        </p:nvPicPr>
        <p:blipFill>
          <a:blip r:embed="rId2">
            <a:extLst>
              <a:ext uri="{28A0092B-C50C-407E-A947-70E740481C1C}">
                <a14:useLocalDpi xmlns:a14="http://schemas.microsoft.com/office/drawing/2010/main" val="0"/>
              </a:ext>
            </a:extLst>
          </a:blip>
          <a:srcRect l="12202" r="12202"/>
          <a:stretch>
            <a:fillRect/>
          </a:stretch>
        </p:blipFill>
        <p:spPr/>
      </p:pic>
    </p:spTree>
    <p:extLst>
      <p:ext uri="{BB962C8B-B14F-4D97-AF65-F5344CB8AC3E}">
        <p14:creationId xmlns:p14="http://schemas.microsoft.com/office/powerpoint/2010/main" val="21849656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normAutofit fontScale="90000"/>
          </a:bodyPr>
          <a:lstStyle/>
          <a:p>
            <a:r>
              <a:rPr lang="en-US" dirty="0" smtClean="0"/>
              <a:t>Evaluations</a:t>
            </a:r>
            <a:endParaRPr lang="en-US" dirty="0"/>
          </a:p>
        </p:txBody>
      </p:sp>
      <p:sp>
        <p:nvSpPr>
          <p:cNvPr id="3" name="Content Placeholder 2"/>
          <p:cNvSpPr>
            <a:spLocks noGrp="1"/>
          </p:cNvSpPr>
          <p:nvPr>
            <p:ph idx="1"/>
          </p:nvPr>
        </p:nvSpPr>
        <p:spPr>
          <a:xfrm>
            <a:off x="457200" y="1600200"/>
            <a:ext cx="8229600" cy="4965700"/>
          </a:xfrm>
        </p:spPr>
        <p:txBody>
          <a:bodyPr/>
          <a:lstStyle/>
          <a:p>
            <a:r>
              <a:rPr lang="en-US" dirty="0" smtClean="0"/>
              <a:t>What do you want or like to do?</a:t>
            </a:r>
          </a:p>
          <a:p>
            <a:pPr lvl="1"/>
            <a:r>
              <a:rPr lang="en-US" dirty="0" smtClean="0"/>
              <a:t>Emails</a:t>
            </a:r>
          </a:p>
          <a:p>
            <a:pPr lvl="1"/>
            <a:r>
              <a:rPr lang="en-US" dirty="0" smtClean="0"/>
              <a:t>Office Suite (word processing, spread sheets, presentations)</a:t>
            </a:r>
          </a:p>
          <a:p>
            <a:pPr lvl="1"/>
            <a:r>
              <a:rPr lang="en-US" dirty="0" smtClean="0"/>
              <a:t>Videos</a:t>
            </a:r>
          </a:p>
          <a:p>
            <a:pPr lvl="1"/>
            <a:r>
              <a:rPr lang="en-US" dirty="0" smtClean="0"/>
              <a:t>Photos</a:t>
            </a:r>
          </a:p>
          <a:p>
            <a:pPr lvl="1"/>
            <a:r>
              <a:rPr lang="en-US" dirty="0" smtClean="0"/>
              <a:t>Music</a:t>
            </a:r>
          </a:p>
          <a:p>
            <a:pPr lvl="1"/>
            <a:r>
              <a:rPr lang="en-US" dirty="0" smtClean="0"/>
              <a:t>Movies</a:t>
            </a:r>
          </a:p>
          <a:p>
            <a:pPr lvl="1"/>
            <a:r>
              <a:rPr lang="en-US" dirty="0" smtClean="0"/>
              <a:t>Etc.</a:t>
            </a:r>
            <a:endParaRPr lang="en-US" dirty="0"/>
          </a:p>
        </p:txBody>
      </p:sp>
    </p:spTree>
    <p:extLst>
      <p:ext uri="{BB962C8B-B14F-4D97-AF65-F5344CB8AC3E}">
        <p14:creationId xmlns:p14="http://schemas.microsoft.com/office/powerpoint/2010/main" val="291692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647700"/>
          </a:xfrm>
        </p:spPr>
        <p:txBody>
          <a:bodyPr>
            <a:normAutofit fontScale="90000"/>
          </a:bodyPr>
          <a:lstStyle/>
          <a:p>
            <a:r>
              <a:rPr lang="en-US" dirty="0" smtClean="0"/>
              <a:t>Apple</a:t>
            </a:r>
            <a:endParaRPr lang="en-US" dirty="0"/>
          </a:p>
        </p:txBody>
      </p:sp>
      <p:sp>
        <p:nvSpPr>
          <p:cNvPr id="3" name="Subtitle 2"/>
          <p:cNvSpPr>
            <a:spLocks noGrp="1"/>
          </p:cNvSpPr>
          <p:nvPr>
            <p:ph type="subTitle" idx="1"/>
          </p:nvPr>
        </p:nvSpPr>
        <p:spPr>
          <a:xfrm>
            <a:off x="214425" y="1460500"/>
            <a:ext cx="8807930" cy="5397500"/>
          </a:xfrm>
        </p:spPr>
        <p:txBody>
          <a:bodyPr>
            <a:noAutofit/>
          </a:bodyPr>
          <a:lstStyle/>
          <a:p>
            <a:r>
              <a:rPr lang="en-US" b="1" i="1" dirty="0"/>
              <a:t>Top Features of Mac:</a:t>
            </a:r>
            <a:endParaRPr lang="en-US" dirty="0"/>
          </a:p>
          <a:p>
            <a:pPr lvl="0"/>
            <a:r>
              <a:rPr lang="en-US" dirty="0"/>
              <a:t>		Sleek design with a lovely body and </a:t>
            </a:r>
            <a:r>
              <a:rPr lang="en-US" b="1" dirty="0"/>
              <a:t>impressive features</a:t>
            </a:r>
            <a:r>
              <a:rPr lang="en-US" dirty="0"/>
              <a:t>.</a:t>
            </a:r>
          </a:p>
          <a:p>
            <a:pPr lvl="0"/>
            <a:r>
              <a:rPr lang="en-US" dirty="0"/>
              <a:t>		Mac </a:t>
            </a:r>
            <a:r>
              <a:rPr lang="en-US" b="1" dirty="0"/>
              <a:t>fits well with all other Apple products</a:t>
            </a:r>
            <a:r>
              <a:rPr lang="en-US" dirty="0"/>
              <a:t> like iPhone, </a:t>
            </a:r>
            <a:r>
              <a:rPr lang="en-US" dirty="0" err="1"/>
              <a:t>iPad</a:t>
            </a:r>
            <a:r>
              <a:rPr lang="en-US" dirty="0"/>
              <a:t> or iPod touch etc.</a:t>
            </a:r>
          </a:p>
          <a:p>
            <a:pPr lvl="0"/>
            <a:r>
              <a:rPr lang="en-US" dirty="0"/>
              <a:t>		It does not have any (notable) virus written for it; nor does it face malware attacks.</a:t>
            </a:r>
          </a:p>
          <a:p>
            <a:pPr lvl="0"/>
            <a:r>
              <a:rPr lang="en-US" dirty="0"/>
              <a:t>		Mac allows </a:t>
            </a:r>
            <a:r>
              <a:rPr lang="en-US" b="1" dirty="0"/>
              <a:t>running windows in a legal</a:t>
            </a:r>
            <a:r>
              <a:rPr lang="en-US" dirty="0"/>
              <a:t> way via Boot Camp.</a:t>
            </a:r>
          </a:p>
          <a:p>
            <a:pPr lvl="0"/>
            <a:r>
              <a:rPr lang="en-US" b="1" dirty="0"/>
              <a:t>		</a:t>
            </a:r>
            <a:endParaRPr lang="en-US" dirty="0"/>
          </a:p>
        </p:txBody>
      </p:sp>
    </p:spTree>
    <p:extLst>
      <p:ext uri="{BB962C8B-B14F-4D97-AF65-F5344CB8AC3E}">
        <p14:creationId xmlns:p14="http://schemas.microsoft.com/office/powerpoint/2010/main" val="401223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normAutofit fontScale="90000"/>
          </a:bodyPr>
          <a:lstStyle/>
          <a:p>
            <a:r>
              <a:rPr lang="en-US" dirty="0" smtClean="0"/>
              <a:t>Evaluations</a:t>
            </a:r>
            <a:endParaRPr lang="en-US" dirty="0"/>
          </a:p>
        </p:txBody>
      </p:sp>
      <p:sp>
        <p:nvSpPr>
          <p:cNvPr id="3" name="Content Placeholder 2"/>
          <p:cNvSpPr>
            <a:spLocks noGrp="1"/>
          </p:cNvSpPr>
          <p:nvPr>
            <p:ph idx="1"/>
          </p:nvPr>
        </p:nvSpPr>
        <p:spPr>
          <a:xfrm>
            <a:off x="457200" y="1600200"/>
            <a:ext cx="8229600" cy="4965700"/>
          </a:xfrm>
        </p:spPr>
        <p:txBody>
          <a:bodyPr/>
          <a:lstStyle/>
          <a:p>
            <a:r>
              <a:rPr lang="en-US" dirty="0" smtClean="0"/>
              <a:t>Cost/benefits to consider?</a:t>
            </a:r>
          </a:p>
          <a:p>
            <a:pPr lvl="1"/>
            <a:r>
              <a:rPr lang="en-US" dirty="0" smtClean="0"/>
              <a:t>Budget</a:t>
            </a:r>
          </a:p>
          <a:p>
            <a:pPr lvl="1"/>
            <a:r>
              <a:rPr lang="en-US" dirty="0" smtClean="0"/>
              <a:t>Training</a:t>
            </a:r>
          </a:p>
          <a:p>
            <a:pPr lvl="1"/>
            <a:r>
              <a:rPr lang="en-US" dirty="0" smtClean="0"/>
              <a:t>Technical Support required</a:t>
            </a:r>
            <a:endParaRPr lang="en-US" dirty="0"/>
          </a:p>
        </p:txBody>
      </p:sp>
    </p:spTree>
    <p:extLst>
      <p:ext uri="{BB962C8B-B14F-4D97-AF65-F5344CB8AC3E}">
        <p14:creationId xmlns:p14="http://schemas.microsoft.com/office/powerpoint/2010/main" val="185074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normAutofit fontScale="90000"/>
          </a:bodyPr>
          <a:lstStyle/>
          <a:p>
            <a:r>
              <a:rPr lang="en-US" dirty="0" smtClean="0"/>
              <a:t>Evaluations</a:t>
            </a:r>
            <a:endParaRPr lang="en-US" dirty="0"/>
          </a:p>
        </p:txBody>
      </p:sp>
      <p:sp>
        <p:nvSpPr>
          <p:cNvPr id="3" name="Content Placeholder 2"/>
          <p:cNvSpPr>
            <a:spLocks noGrp="1"/>
          </p:cNvSpPr>
          <p:nvPr>
            <p:ph idx="1"/>
          </p:nvPr>
        </p:nvSpPr>
        <p:spPr>
          <a:xfrm>
            <a:off x="457200" y="1600200"/>
            <a:ext cx="8229600" cy="4965700"/>
          </a:xfrm>
        </p:spPr>
        <p:txBody>
          <a:bodyPr/>
          <a:lstStyle/>
          <a:p>
            <a:r>
              <a:rPr lang="en-US" dirty="0" smtClean="0"/>
              <a:t>Converting Data?</a:t>
            </a:r>
          </a:p>
          <a:p>
            <a:pPr lvl="1"/>
            <a:r>
              <a:rPr lang="en-US" dirty="0" smtClean="0"/>
              <a:t>Photos</a:t>
            </a:r>
          </a:p>
          <a:p>
            <a:pPr lvl="1"/>
            <a:r>
              <a:rPr lang="en-US" dirty="0" smtClean="0"/>
              <a:t>Files Letters, spread sheets, etc.</a:t>
            </a:r>
          </a:p>
          <a:p>
            <a:pPr lvl="1"/>
            <a:r>
              <a:rPr lang="en-US" dirty="0" smtClean="0"/>
              <a:t>Music</a:t>
            </a:r>
            <a:endParaRPr lang="en-US" dirty="0"/>
          </a:p>
        </p:txBody>
      </p:sp>
    </p:spTree>
    <p:extLst>
      <p:ext uri="{BB962C8B-B14F-4D97-AF65-F5344CB8AC3E}">
        <p14:creationId xmlns:p14="http://schemas.microsoft.com/office/powerpoint/2010/main" val="1388432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normAutofit fontScale="90000"/>
          </a:bodyPr>
          <a:lstStyle/>
          <a:p>
            <a:r>
              <a:rPr lang="en-US" dirty="0" smtClean="0"/>
              <a:t>Evaluations</a:t>
            </a:r>
            <a:endParaRPr lang="en-US" dirty="0"/>
          </a:p>
        </p:txBody>
      </p:sp>
      <p:sp>
        <p:nvSpPr>
          <p:cNvPr id="3" name="Content Placeholder 2"/>
          <p:cNvSpPr>
            <a:spLocks noGrp="1"/>
          </p:cNvSpPr>
          <p:nvPr>
            <p:ph idx="1"/>
          </p:nvPr>
        </p:nvSpPr>
        <p:spPr>
          <a:xfrm>
            <a:off x="457200" y="1600200"/>
            <a:ext cx="8229600" cy="4965700"/>
          </a:xfrm>
        </p:spPr>
        <p:txBody>
          <a:bodyPr/>
          <a:lstStyle/>
          <a:p>
            <a:r>
              <a:rPr lang="en-US" dirty="0" smtClean="0"/>
              <a:t>Files to be imported?</a:t>
            </a:r>
          </a:p>
          <a:p>
            <a:pPr lvl="1"/>
            <a:r>
              <a:rPr lang="en-US" dirty="0" smtClean="0"/>
              <a:t>Emails</a:t>
            </a:r>
          </a:p>
          <a:p>
            <a:pPr lvl="1"/>
            <a:r>
              <a:rPr lang="en-US" dirty="0" smtClean="0"/>
              <a:t>Special software file requirements</a:t>
            </a:r>
          </a:p>
          <a:p>
            <a:pPr lvl="1"/>
            <a:r>
              <a:rPr lang="en-US" dirty="0" smtClean="0"/>
              <a:t>Shared data files</a:t>
            </a:r>
            <a:endParaRPr lang="en-US" dirty="0"/>
          </a:p>
        </p:txBody>
      </p:sp>
    </p:spTree>
    <p:extLst>
      <p:ext uri="{BB962C8B-B14F-4D97-AF65-F5344CB8AC3E}">
        <p14:creationId xmlns:p14="http://schemas.microsoft.com/office/powerpoint/2010/main" val="2739156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normAutofit fontScale="90000"/>
          </a:bodyPr>
          <a:lstStyle/>
          <a:p>
            <a:r>
              <a:rPr lang="en-US" dirty="0" smtClean="0"/>
              <a:t>Evaluations</a:t>
            </a:r>
            <a:endParaRPr lang="en-US" dirty="0"/>
          </a:p>
        </p:txBody>
      </p:sp>
      <p:sp>
        <p:nvSpPr>
          <p:cNvPr id="3" name="Content Placeholder 2"/>
          <p:cNvSpPr>
            <a:spLocks noGrp="1"/>
          </p:cNvSpPr>
          <p:nvPr>
            <p:ph idx="1"/>
          </p:nvPr>
        </p:nvSpPr>
        <p:spPr>
          <a:xfrm>
            <a:off x="457200" y="1600200"/>
            <a:ext cx="8229600" cy="4965700"/>
          </a:xfrm>
        </p:spPr>
        <p:txBody>
          <a:bodyPr/>
          <a:lstStyle/>
          <a:p>
            <a:r>
              <a:rPr lang="en-US" dirty="0" smtClean="0"/>
              <a:t>How different are the machines?</a:t>
            </a:r>
          </a:p>
          <a:p>
            <a:pPr lvl="1"/>
            <a:r>
              <a:rPr lang="en-US" dirty="0" smtClean="0"/>
              <a:t>Technically – quite a lot, but transparent to users</a:t>
            </a:r>
          </a:p>
          <a:p>
            <a:pPr lvl="1"/>
            <a:r>
              <a:rPr lang="en-US" dirty="0" smtClean="0"/>
              <a:t>Special software file requirements – will it work on both</a:t>
            </a:r>
          </a:p>
          <a:p>
            <a:pPr lvl="1"/>
            <a:r>
              <a:rPr lang="en-US" dirty="0" smtClean="0"/>
              <a:t>Shared data files – not much difference</a:t>
            </a:r>
          </a:p>
          <a:p>
            <a:pPr lvl="1"/>
            <a:endParaRPr lang="en-US" dirty="0"/>
          </a:p>
          <a:p>
            <a:pPr lvl="1"/>
            <a:r>
              <a:rPr lang="en-US" dirty="0" smtClean="0"/>
              <a:t>In the end, they are both computers</a:t>
            </a:r>
            <a:endParaRPr lang="en-US" dirty="0"/>
          </a:p>
        </p:txBody>
      </p:sp>
    </p:spTree>
    <p:extLst>
      <p:ext uri="{BB962C8B-B14F-4D97-AF65-F5344CB8AC3E}">
        <p14:creationId xmlns:p14="http://schemas.microsoft.com/office/powerpoint/2010/main" val="1055845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normAutofit fontScale="90000"/>
          </a:bodyPr>
          <a:lstStyle/>
          <a:p>
            <a:r>
              <a:rPr lang="en-US" dirty="0" smtClean="0"/>
              <a:t>Evaluations</a:t>
            </a:r>
            <a:endParaRPr lang="en-US" dirty="0"/>
          </a:p>
        </p:txBody>
      </p:sp>
      <p:sp>
        <p:nvSpPr>
          <p:cNvPr id="3" name="Content Placeholder 2"/>
          <p:cNvSpPr>
            <a:spLocks noGrp="1"/>
          </p:cNvSpPr>
          <p:nvPr>
            <p:ph idx="1"/>
          </p:nvPr>
        </p:nvSpPr>
        <p:spPr>
          <a:xfrm>
            <a:off x="457200" y="1600200"/>
            <a:ext cx="8229600" cy="4965700"/>
          </a:xfrm>
        </p:spPr>
        <p:txBody>
          <a:bodyPr/>
          <a:lstStyle/>
          <a:p>
            <a:r>
              <a:rPr lang="en-US" dirty="0" smtClean="0"/>
              <a:t>Backing?</a:t>
            </a:r>
          </a:p>
          <a:p>
            <a:pPr lvl="1"/>
            <a:r>
              <a:rPr lang="en-US" dirty="0" smtClean="0"/>
              <a:t>How critical is this for you?</a:t>
            </a:r>
          </a:p>
          <a:p>
            <a:pPr lvl="1"/>
            <a:r>
              <a:rPr lang="en-US" dirty="0" smtClean="0"/>
              <a:t>Can you survive a crash</a:t>
            </a:r>
          </a:p>
          <a:p>
            <a:pPr lvl="1"/>
            <a:r>
              <a:rPr lang="en-US" dirty="0" smtClean="0"/>
              <a:t>Both PC and MAC platforms have </a:t>
            </a:r>
            <a:r>
              <a:rPr lang="en-US" smtClean="0"/>
              <a:t>full solutions</a:t>
            </a:r>
            <a:endParaRPr lang="en-US" dirty="0"/>
          </a:p>
        </p:txBody>
      </p:sp>
    </p:spTree>
    <p:extLst>
      <p:ext uri="{BB962C8B-B14F-4D97-AF65-F5344CB8AC3E}">
        <p14:creationId xmlns:p14="http://schemas.microsoft.com/office/powerpoint/2010/main" val="3729594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Apple</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b="1" i="1" dirty="0"/>
              <a:t>Top Features of Mac:</a:t>
            </a:r>
            <a:endParaRPr lang="en-US" dirty="0"/>
          </a:p>
          <a:p>
            <a:pPr lvl="0"/>
            <a:r>
              <a:rPr lang="en-US" dirty="0"/>
              <a:t>	</a:t>
            </a:r>
            <a:r>
              <a:rPr lang="en-US" b="1" dirty="0"/>
              <a:t>		Quality </a:t>
            </a:r>
            <a:r>
              <a:rPr lang="en-US" dirty="0"/>
              <a:t>and professional </a:t>
            </a:r>
            <a:r>
              <a:rPr lang="en-US" b="1" dirty="0"/>
              <a:t>customer support</a:t>
            </a:r>
            <a:r>
              <a:rPr lang="en-US" dirty="0"/>
              <a:t> system of Apple is an added advantage.</a:t>
            </a:r>
          </a:p>
          <a:p>
            <a:pPr algn="l"/>
            <a:r>
              <a:rPr lang="en-US" dirty="0"/>
              <a:t>		Unlike Windows, when you buy a Mac, it does not come pre-loaded with </a:t>
            </a:r>
            <a:r>
              <a:rPr lang="en-US" dirty="0" err="1"/>
              <a:t>crapware</a:t>
            </a:r>
            <a:r>
              <a:rPr lang="en-US" dirty="0"/>
              <a:t> and trial ware unlike a new pre-installed Windows computer. This is the tragedy of a Windows computer as such </a:t>
            </a:r>
            <a:r>
              <a:rPr lang="en-US" dirty="0" err="1"/>
              <a:t>craplets</a:t>
            </a:r>
            <a:r>
              <a:rPr lang="en-US" dirty="0"/>
              <a:t>, end up slowing down Windows.</a:t>
            </a:r>
          </a:p>
          <a:p>
            <a:pPr algn="l"/>
            <a:endParaRPr lang="en-US" dirty="0"/>
          </a:p>
        </p:txBody>
      </p:sp>
    </p:spTree>
    <p:extLst>
      <p:ext uri="{BB962C8B-B14F-4D97-AF65-F5344CB8AC3E}">
        <p14:creationId xmlns:p14="http://schemas.microsoft.com/office/powerpoint/2010/main" val="2687071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PC</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b="1" i="1" dirty="0"/>
              <a:t>Top Features of a PC:</a:t>
            </a:r>
            <a:endParaRPr lang="en-US" dirty="0"/>
          </a:p>
          <a:p>
            <a:pPr lvl="0"/>
            <a:r>
              <a:rPr lang="en-US" dirty="0"/>
              <a:t>		Provides scope for </a:t>
            </a:r>
            <a:r>
              <a:rPr lang="en-US" b="1" dirty="0"/>
              <a:t>total customization</a:t>
            </a:r>
            <a:r>
              <a:rPr lang="en-US" dirty="0"/>
              <a:t>. Anyone can start working with a PC from the scratch to build it his own way.</a:t>
            </a:r>
          </a:p>
          <a:p>
            <a:pPr lvl="0"/>
            <a:r>
              <a:rPr lang="en-US" dirty="0"/>
              <a:t>		PCs generally have </a:t>
            </a:r>
            <a:r>
              <a:rPr lang="en-US" b="1" dirty="0"/>
              <a:t>quality software compatibility</a:t>
            </a:r>
            <a:r>
              <a:rPr lang="en-US" dirty="0"/>
              <a:t>.</a:t>
            </a:r>
          </a:p>
          <a:p>
            <a:pPr lvl="0"/>
            <a:r>
              <a:rPr lang="en-US" dirty="0"/>
              <a:t>		Most </a:t>
            </a:r>
            <a:r>
              <a:rPr lang="en-US" b="1" dirty="0"/>
              <a:t>suitable for upgrades</a:t>
            </a:r>
            <a:r>
              <a:rPr lang="en-US" dirty="0"/>
              <a:t>. You will still be able to run your Windows Next on your current Windows computer.</a:t>
            </a:r>
          </a:p>
          <a:p>
            <a:pPr lvl="0"/>
            <a:r>
              <a:rPr lang="en-US" dirty="0"/>
              <a:t>		</a:t>
            </a:r>
          </a:p>
        </p:txBody>
      </p:sp>
    </p:spTree>
    <p:extLst>
      <p:ext uri="{BB962C8B-B14F-4D97-AF65-F5344CB8AC3E}">
        <p14:creationId xmlns:p14="http://schemas.microsoft.com/office/powerpoint/2010/main" val="17794615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PC</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b="1" i="1" dirty="0"/>
              <a:t>Top Features of a PC:</a:t>
            </a:r>
            <a:endParaRPr lang="en-US" dirty="0"/>
          </a:p>
          <a:p>
            <a:pPr lvl="0"/>
            <a:r>
              <a:rPr lang="en-US" dirty="0"/>
              <a:t>			People are </a:t>
            </a:r>
            <a:r>
              <a:rPr lang="en-US" b="1" dirty="0"/>
              <a:t>more accustomed</a:t>
            </a:r>
            <a:r>
              <a:rPr lang="en-US" dirty="0"/>
              <a:t> with it because of long co-existence. </a:t>
            </a:r>
          </a:p>
          <a:p>
            <a:pPr lvl="0"/>
            <a:r>
              <a:rPr lang="en-US" dirty="0"/>
              <a:t>		</a:t>
            </a:r>
            <a:r>
              <a:rPr lang="en-US" dirty="0" smtClean="0"/>
              <a:t>Possesses </a:t>
            </a:r>
            <a:r>
              <a:rPr lang="en-US" dirty="0"/>
              <a:t>a </a:t>
            </a:r>
            <a:r>
              <a:rPr lang="en-US" b="1" dirty="0"/>
              <a:t>wider support system</a:t>
            </a:r>
            <a:r>
              <a:rPr lang="en-US" dirty="0"/>
              <a:t>. Has a great ecosystem and freeware options.</a:t>
            </a:r>
          </a:p>
          <a:p>
            <a:pPr lvl="0"/>
            <a:r>
              <a:rPr lang="en-US" dirty="0"/>
              <a:t>		Has </a:t>
            </a:r>
            <a:r>
              <a:rPr lang="en-US" b="1" dirty="0"/>
              <a:t>comfortable backward adjustment</a:t>
            </a:r>
            <a:r>
              <a:rPr lang="en-US" dirty="0"/>
              <a:t> capacity. For e.g. a Windows 7 can run on an old PC.</a:t>
            </a:r>
          </a:p>
          <a:p>
            <a:pPr lvl="0"/>
            <a:r>
              <a:rPr lang="en-US" dirty="0"/>
              <a:t>		Around 90% people worldwide prefer to use Windows.</a:t>
            </a:r>
          </a:p>
          <a:p>
            <a:pPr lvl="0"/>
            <a:r>
              <a:rPr lang="en-US" dirty="0"/>
              <a:t>		Has a </a:t>
            </a:r>
            <a:r>
              <a:rPr lang="en-US" b="1" dirty="0"/>
              <a:t>greater satisfaction ratio</a:t>
            </a:r>
            <a:r>
              <a:rPr lang="en-US" dirty="0"/>
              <a:t>.</a:t>
            </a:r>
          </a:p>
          <a:p>
            <a:pPr algn="l"/>
            <a:endParaRPr lang="en-US" dirty="0"/>
          </a:p>
        </p:txBody>
      </p:sp>
    </p:spTree>
    <p:extLst>
      <p:ext uri="{BB962C8B-B14F-4D97-AF65-F5344CB8AC3E}">
        <p14:creationId xmlns:p14="http://schemas.microsoft.com/office/powerpoint/2010/main" val="1195846195"/>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PROS and CONS</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pPr algn="l"/>
            <a:r>
              <a:rPr lang="en-US" dirty="0"/>
              <a:t>There aren't a lot of things that separate the Macs from the PCs, but then again, they couldn't be more different either. They might essentially have the same hardware, but their 'packaging' and their approach are poles apart. While the PC seems to be more user-friendly, and enjoys popularity, the Mac caters to a niche audience. </a:t>
            </a:r>
          </a:p>
        </p:txBody>
      </p:sp>
    </p:spTree>
    <p:extLst>
      <p:ext uri="{BB962C8B-B14F-4D97-AF65-F5344CB8AC3E}">
        <p14:creationId xmlns:p14="http://schemas.microsoft.com/office/powerpoint/2010/main" val="1731825350"/>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PROS and CONS Hardware</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dirty="0" smtClean="0"/>
              <a:t>PC</a:t>
            </a:r>
            <a:endParaRPr lang="en-US" dirty="0"/>
          </a:p>
          <a:p>
            <a:pPr algn="l"/>
            <a:r>
              <a:rPr lang="en-US" sz="2800" dirty="0"/>
              <a:t>An aspect that heavily tilts the balance in favor of PCs is the fact that you have the option to choose and customize your machine right from scratch. You can choose to either go in for a branded computer, which still offers you a fair bit of customization, or you could opt to pick up the best products of all computer manufacturers and assemble them to have your own little supercomputer to cater to all your needs, and to a certain extent, your greed! You can also easily upgrade your old computer to quite an extent with the latest hardware available.</a:t>
            </a:r>
          </a:p>
          <a:p>
            <a:pPr algn="l"/>
            <a:r>
              <a:rPr lang="en-US" dirty="0"/>
              <a:t> </a:t>
            </a:r>
          </a:p>
          <a:p>
            <a:pPr algn="l"/>
            <a:r>
              <a:rPr lang="en-US" dirty="0"/>
              <a:t>Mac</a:t>
            </a:r>
          </a:p>
          <a:p>
            <a:pPr algn="l"/>
            <a:r>
              <a:rPr lang="en-US" dirty="0"/>
              <a:t>The iMac boasts of some real impressive hardware, which in turn churn out some serious processing power. The only drawback with it is that you do not get to do a great deal of customization with the hardware, as you pick up your iMac. There is no way to assemble a Mac by yourself, as it is solely produced by Apple and comes only in a select few variants. Also, there is very little </a:t>
            </a:r>
            <a:r>
              <a:rPr lang="en-US" dirty="0" err="1"/>
              <a:t>upgradation</a:t>
            </a:r>
            <a:r>
              <a:rPr lang="en-US" dirty="0"/>
              <a:t> that you can do with your iMac, although it already has a very impressive spec sheet. Syncing your iPod, </a:t>
            </a:r>
            <a:r>
              <a:rPr lang="en-US" dirty="0" err="1"/>
              <a:t>iPad</a:t>
            </a:r>
            <a:r>
              <a:rPr lang="en-US" dirty="0"/>
              <a:t> or iPhone is a breeze when you have an iMac.</a:t>
            </a:r>
            <a:r>
              <a:rPr lang="en-US" dirty="0" smtClean="0">
                <a:effectLst/>
              </a:rPr>
              <a:t> </a:t>
            </a:r>
            <a:endParaRPr lang="en-US" dirty="0"/>
          </a:p>
        </p:txBody>
      </p:sp>
    </p:spTree>
    <p:extLst>
      <p:ext uri="{BB962C8B-B14F-4D97-AF65-F5344CB8AC3E}">
        <p14:creationId xmlns:p14="http://schemas.microsoft.com/office/powerpoint/2010/main" val="5520263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1"/>
            <a:ext cx="7772400" cy="558800"/>
          </a:xfrm>
        </p:spPr>
        <p:txBody>
          <a:bodyPr>
            <a:normAutofit fontScale="90000"/>
          </a:bodyPr>
          <a:lstStyle/>
          <a:p>
            <a:r>
              <a:rPr lang="en-US" dirty="0" smtClean="0"/>
              <a:t>PROS and CONS Hardware</a:t>
            </a:r>
            <a:endParaRPr lang="en-US" dirty="0"/>
          </a:p>
        </p:txBody>
      </p:sp>
      <p:sp>
        <p:nvSpPr>
          <p:cNvPr id="3" name="Subtitle 2"/>
          <p:cNvSpPr>
            <a:spLocks noGrp="1"/>
          </p:cNvSpPr>
          <p:nvPr>
            <p:ph type="subTitle" idx="1"/>
          </p:nvPr>
        </p:nvSpPr>
        <p:spPr>
          <a:xfrm>
            <a:off x="214425" y="1473200"/>
            <a:ext cx="8807930" cy="5384800"/>
          </a:xfrm>
        </p:spPr>
        <p:txBody>
          <a:bodyPr>
            <a:noAutofit/>
          </a:bodyPr>
          <a:lstStyle/>
          <a:p>
            <a:r>
              <a:rPr lang="en-US" dirty="0"/>
              <a:t> </a:t>
            </a:r>
            <a:r>
              <a:rPr lang="en-US" dirty="0" smtClean="0"/>
              <a:t>Mac</a:t>
            </a:r>
            <a:endParaRPr lang="en-US" dirty="0"/>
          </a:p>
          <a:p>
            <a:pPr algn="l"/>
            <a:r>
              <a:rPr lang="en-US" sz="2800" dirty="0"/>
              <a:t>The iMac boasts of some real impressive hardware, which in turn churn out some serious processing power. The only drawback with it is that you do not get to do a great deal of customization with the hardware, as you pick up your iMac. There is no way to assemble a Mac by yourself, as it is solely produced by Apple and comes only in a select few variants. Also, there is very little </a:t>
            </a:r>
            <a:r>
              <a:rPr lang="en-US" sz="2800" dirty="0" err="1"/>
              <a:t>upgradation</a:t>
            </a:r>
            <a:r>
              <a:rPr lang="en-US" sz="2800" dirty="0"/>
              <a:t> that you can do with your iMac, although it already has a very impressive spec sheet. Syncing your iPod, </a:t>
            </a:r>
            <a:r>
              <a:rPr lang="en-US" sz="2800" dirty="0" err="1"/>
              <a:t>iPad</a:t>
            </a:r>
            <a:r>
              <a:rPr lang="en-US" sz="2800" dirty="0"/>
              <a:t> or iPhone is a breeze when you have an iMac.</a:t>
            </a:r>
            <a:r>
              <a:rPr lang="en-US" sz="2800" dirty="0" smtClean="0">
                <a:effectLst/>
              </a:rPr>
              <a:t> </a:t>
            </a:r>
            <a:endParaRPr lang="en-US" sz="2800" dirty="0"/>
          </a:p>
        </p:txBody>
      </p:sp>
    </p:spTree>
    <p:extLst>
      <p:ext uri="{BB962C8B-B14F-4D97-AF65-F5344CB8AC3E}">
        <p14:creationId xmlns:p14="http://schemas.microsoft.com/office/powerpoint/2010/main" val="3396237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TotalTime>
  <Words>1800</Words>
  <Application>Microsoft Macintosh PowerPoint</Application>
  <PresentationFormat>On-screen Show (4:3)</PresentationFormat>
  <Paragraphs>123</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Apple Products</vt:lpstr>
      <vt:lpstr>Apple Products</vt:lpstr>
      <vt:lpstr>Apple</vt:lpstr>
      <vt:lpstr>Apple</vt:lpstr>
      <vt:lpstr>PC</vt:lpstr>
      <vt:lpstr>PC</vt:lpstr>
      <vt:lpstr>PROS and CONS</vt:lpstr>
      <vt:lpstr>PROS and CONS Hardware</vt:lpstr>
      <vt:lpstr>PROS and CONS Hardware</vt:lpstr>
      <vt:lpstr>PROS and CONS Operating System</vt:lpstr>
      <vt:lpstr>PROS and CONS Operating System</vt:lpstr>
      <vt:lpstr>PROS and CONS Compatibility</vt:lpstr>
      <vt:lpstr>PROS and CONS Compatibility</vt:lpstr>
      <vt:lpstr>PROS and CONS Looks and User Interface</vt:lpstr>
      <vt:lpstr>PROS and CONS Looks and User Interface</vt:lpstr>
      <vt:lpstr>PROS and CONS Security</vt:lpstr>
      <vt:lpstr>PROS and CONS Security</vt:lpstr>
      <vt:lpstr>PROS and CONS User Base</vt:lpstr>
      <vt:lpstr>PROS and CONS User Base</vt:lpstr>
      <vt:lpstr>PROS and CONS Price</vt:lpstr>
      <vt:lpstr>PROS and CONS Price</vt:lpstr>
      <vt:lpstr>PROS and CONS Summary</vt:lpstr>
      <vt:lpstr>PowerPoint Presentation</vt:lpstr>
      <vt:lpstr>PowerPoint Presentation</vt:lpstr>
      <vt:lpstr>PowerPoint Presentation</vt:lpstr>
      <vt:lpstr>PowerPoint Presentation</vt:lpstr>
      <vt:lpstr>PowerPoint Presentation</vt:lpstr>
      <vt:lpstr>PowerPoint Presentation</vt:lpstr>
      <vt:lpstr>Evaluations</vt:lpstr>
      <vt:lpstr>Evaluations</vt:lpstr>
      <vt:lpstr>Evaluations</vt:lpstr>
      <vt:lpstr>Evaluations</vt:lpstr>
      <vt:lpstr>Evaluations</vt:lpstr>
      <vt:lpstr>Evaluations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Products</dc:title>
  <dc:creator>Mark Cohen</dc:creator>
  <cp:lastModifiedBy>Mark Cohen</cp:lastModifiedBy>
  <cp:revision>19</cp:revision>
  <dcterms:created xsi:type="dcterms:W3CDTF">2014-05-19T15:53:09Z</dcterms:created>
  <dcterms:modified xsi:type="dcterms:W3CDTF">2014-05-20T22:32:08Z</dcterms:modified>
</cp:coreProperties>
</file>